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66" r:id="rId23"/>
    <p:sldId id="271" r:id="rId24"/>
    <p:sldId id="283" r:id="rId25"/>
    <p:sldId id="267" r:id="rId26"/>
    <p:sldId id="284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660033"/>
    <a:srgbClr val="FFFF99"/>
    <a:srgbClr val="FFD5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BC9AA-EEFE-42A7-BBDE-E67CF9695326}" type="datetimeFigureOut">
              <a:rPr lang="ru-RU" smtClean="0"/>
              <a:pPr/>
              <a:t>05.12.2015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30FB8-15E7-4E3C-8499-048081A845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BC9AA-EEFE-42A7-BBDE-E67CF9695326}" type="datetimeFigureOut">
              <a:rPr lang="ru-RU" smtClean="0"/>
              <a:pPr/>
              <a:t>05.12.2015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30FB8-15E7-4E3C-8499-048081A845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BC9AA-EEFE-42A7-BBDE-E67CF9695326}" type="datetimeFigureOut">
              <a:rPr lang="ru-RU" smtClean="0"/>
              <a:pPr/>
              <a:t>05.12.2015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30FB8-15E7-4E3C-8499-048081A845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BC9AA-EEFE-42A7-BBDE-E67CF9695326}" type="datetimeFigureOut">
              <a:rPr lang="ru-RU" smtClean="0"/>
              <a:pPr/>
              <a:t>05.12.2015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30FB8-15E7-4E3C-8499-048081A845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BC9AA-EEFE-42A7-BBDE-E67CF9695326}" type="datetimeFigureOut">
              <a:rPr lang="ru-RU" smtClean="0"/>
              <a:pPr/>
              <a:t>05.12.2015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30FB8-15E7-4E3C-8499-048081A845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BC9AA-EEFE-42A7-BBDE-E67CF9695326}" type="datetimeFigureOut">
              <a:rPr lang="ru-RU" smtClean="0"/>
              <a:pPr/>
              <a:t>05.12.2015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30FB8-15E7-4E3C-8499-048081A845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BC9AA-EEFE-42A7-BBDE-E67CF9695326}" type="datetimeFigureOut">
              <a:rPr lang="ru-RU" smtClean="0"/>
              <a:pPr/>
              <a:t>05.12.2015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30FB8-15E7-4E3C-8499-048081A845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BC9AA-EEFE-42A7-BBDE-E67CF9695326}" type="datetimeFigureOut">
              <a:rPr lang="ru-RU" smtClean="0"/>
              <a:pPr/>
              <a:t>05.12.2015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30FB8-15E7-4E3C-8499-048081A845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BC9AA-EEFE-42A7-BBDE-E67CF9695326}" type="datetimeFigureOut">
              <a:rPr lang="ru-RU" smtClean="0"/>
              <a:pPr/>
              <a:t>05.12.2015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30FB8-15E7-4E3C-8499-048081A845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BC9AA-EEFE-42A7-BBDE-E67CF9695326}" type="datetimeFigureOut">
              <a:rPr lang="ru-RU" smtClean="0"/>
              <a:pPr/>
              <a:t>05.12.2015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30FB8-15E7-4E3C-8499-048081A845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BC9AA-EEFE-42A7-BBDE-E67CF9695326}" type="datetimeFigureOut">
              <a:rPr lang="ru-RU" smtClean="0"/>
              <a:pPr/>
              <a:t>05.12.2015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30FB8-15E7-4E3C-8499-048081A845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BC9AA-EEFE-42A7-BBDE-E67CF9695326}" type="datetimeFigureOut">
              <a:rPr lang="ru-RU" smtClean="0"/>
              <a:pPr/>
              <a:t>05.12.2015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830FB8-15E7-4E3C-8499-048081A8453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11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11" Type="http://schemas.openxmlformats.org/officeDocument/2006/relationships/image" Target="../media/image1.jpeg"/><Relationship Id="rId5" Type="http://schemas.openxmlformats.org/officeDocument/2006/relationships/image" Target="../media/image9.jpeg"/><Relationship Id="rId10" Type="http://schemas.openxmlformats.org/officeDocument/2006/relationships/image" Target="../media/image3.jpeg"/><Relationship Id="rId4" Type="http://schemas.openxmlformats.org/officeDocument/2006/relationships/image" Target="../media/image13.jpeg"/><Relationship Id="rId9" Type="http://schemas.openxmlformats.org/officeDocument/2006/relationships/image" Target="../media/image6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11" Type="http://schemas.openxmlformats.org/officeDocument/2006/relationships/image" Target="../media/image6.jpeg"/><Relationship Id="rId5" Type="http://schemas.openxmlformats.org/officeDocument/2006/relationships/image" Target="../media/image9.jpeg"/><Relationship Id="rId10" Type="http://schemas.openxmlformats.org/officeDocument/2006/relationships/image" Target="../media/image7.jpeg"/><Relationship Id="rId4" Type="http://schemas.openxmlformats.org/officeDocument/2006/relationships/image" Target="../media/image4.jpeg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928670"/>
            <a:ext cx="7772400" cy="1470025"/>
          </a:xfrm>
        </p:spPr>
        <p:txBody>
          <a:bodyPr>
            <a:normAutofit/>
          </a:bodyPr>
          <a:lstStyle/>
          <a:p>
            <a:r>
              <a:rPr lang="en-US" sz="6600" b="1" dirty="0" smtClean="0">
                <a:solidFill>
                  <a:srgbClr val="00B050"/>
                </a:solidFill>
                <a:latin typeface="Comic Sans MS" pitchFamily="66" charset="0"/>
              </a:rPr>
              <a:t>Enjoy English 3</a:t>
            </a:r>
            <a:endParaRPr lang="ru-RU" sz="66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2428868"/>
            <a:ext cx="7858180" cy="3929090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002060"/>
                </a:solidFill>
                <a:latin typeface="Comic Sans MS" pitchFamily="66" charset="0"/>
              </a:rPr>
              <a:t>Unit1</a:t>
            </a:r>
            <a:br>
              <a:rPr lang="en-US" sz="4800" dirty="0" smtClean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en-US" sz="4800" dirty="0" smtClean="0">
                <a:solidFill>
                  <a:srgbClr val="002060"/>
                </a:solidFill>
                <a:latin typeface="Comic Sans MS" pitchFamily="66" charset="0"/>
              </a:rPr>
              <a:t>lessons 4,5</a:t>
            </a:r>
            <a:endParaRPr lang="ru-RU" sz="4800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endParaRPr lang="ru-RU" sz="4800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endParaRPr lang="ru-RU" sz="4800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85918" y="5000636"/>
            <a:ext cx="5486400" cy="804862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002060"/>
                </a:solidFill>
                <a:latin typeface="Comic Sans MS" pitchFamily="66" charset="0"/>
              </a:rPr>
              <a:t>a</a:t>
            </a:r>
            <a:r>
              <a:rPr lang="en-US" sz="5400" b="1" dirty="0" smtClean="0">
                <a:solidFill>
                  <a:srgbClr val="002060"/>
                </a:solidFill>
                <a:latin typeface="Comic Sans MS" pitchFamily="66" charset="0"/>
              </a:rPr>
              <a:t> cake    cakes</a:t>
            </a:r>
            <a:endParaRPr lang="ru-RU" sz="54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pic>
        <p:nvPicPr>
          <p:cNvPr id="15362" name="Picture 2" descr="http://im2-tub-ru.yandex.net/i?id=193561346-64-72&amp;n=21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t="3750" b="3750"/>
          <a:stretch>
            <a:fillRect/>
          </a:stretch>
        </p:blipFill>
        <p:spPr bwMode="auto">
          <a:xfrm>
            <a:off x="642910" y="785794"/>
            <a:ext cx="3469215" cy="2601911"/>
          </a:xfrm>
          <a:prstGeom prst="rect">
            <a:avLst/>
          </a:prstGeom>
          <a:noFill/>
        </p:spPr>
      </p:pic>
      <p:pic>
        <p:nvPicPr>
          <p:cNvPr id="15366" name="Picture 6" descr="http://im4-tub-ru.yandex.net/i?id=457590517-48-72&amp;n=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3372" y="2285992"/>
            <a:ext cx="3786213" cy="25905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14348" y="5367338"/>
            <a:ext cx="7572428" cy="804862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>
                <a:solidFill>
                  <a:srgbClr val="002060"/>
                </a:solidFill>
                <a:latin typeface="Comic Sans MS" pitchFamily="66" charset="0"/>
              </a:rPr>
              <a:t>a</a:t>
            </a:r>
            <a:r>
              <a:rPr lang="en-US" sz="5400" b="1" dirty="0" smtClean="0">
                <a:solidFill>
                  <a:srgbClr val="002060"/>
                </a:solidFill>
                <a:latin typeface="Comic Sans MS" pitchFamily="66" charset="0"/>
              </a:rPr>
              <a:t> sweet     sweets</a:t>
            </a:r>
            <a:endParaRPr lang="ru-RU" sz="54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pic>
        <p:nvPicPr>
          <p:cNvPr id="14338" name="Picture 2" descr="http://img0.liveinternet.ru/images/attach/c/2/72/100/72100064_confeta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l="7949" r="7949"/>
          <a:stretch>
            <a:fillRect/>
          </a:stretch>
        </p:blipFill>
        <p:spPr bwMode="auto">
          <a:xfrm>
            <a:off x="1792288" y="612775"/>
            <a:ext cx="3278713" cy="2459035"/>
          </a:xfrm>
          <a:prstGeom prst="rect">
            <a:avLst/>
          </a:prstGeom>
          <a:noFill/>
        </p:spPr>
      </p:pic>
      <p:pic>
        <p:nvPicPr>
          <p:cNvPr id="14342" name="Picture 6" descr="http://im7-tub-ru.yandex.net/i?id=240411338-16-72&amp;n=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2000240"/>
            <a:ext cx="3724290" cy="32861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www.yuga.ru/media/milk_b391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t="12500" b="12500"/>
          <a:stretch>
            <a:fillRect/>
          </a:stretch>
        </p:blipFill>
        <p:spPr bwMode="auto">
          <a:xfrm>
            <a:off x="1214414" y="714356"/>
            <a:ext cx="6898239" cy="517367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://im6-tub-ru.yandex.net/i?id=375003253-32-72&amp;n=21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l="5357" r="5357"/>
          <a:stretch>
            <a:fillRect/>
          </a:stretch>
        </p:blipFill>
        <p:spPr bwMode="auto">
          <a:xfrm>
            <a:off x="1000100" y="857232"/>
            <a:ext cx="6898239" cy="517367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sdelanounas.ru/images/img/samosoboj.ru/wp-content_uploads_2011_05_bread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l="2667" r="2667"/>
          <a:stretch>
            <a:fillRect/>
          </a:stretch>
        </p:blipFill>
        <p:spPr bwMode="auto">
          <a:xfrm>
            <a:off x="1142976" y="714356"/>
            <a:ext cx="6993489" cy="52451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im4-tub-ru.yandex.net/i?id=460148949-41-72&amp;n=21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428860" y="1857364"/>
            <a:ext cx="5842057" cy="4381544"/>
          </a:xfrm>
          <a:prstGeom prst="rect">
            <a:avLst/>
          </a:prstGeom>
          <a:noFill/>
        </p:spPr>
      </p:pic>
      <p:pic>
        <p:nvPicPr>
          <p:cNvPr id="20484" name="Picture 4" descr="http://im7-tub-ru.yandex.net/i?id=352418241-49-72&amp;n=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0166" y="714356"/>
            <a:ext cx="2143140" cy="24353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2" name="Picture 6" descr="http://im2-tub-ru.yandex.net/i?id=115392830-08-72&amp;n=21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2976" y="714356"/>
            <a:ext cx="7183991" cy="53879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im0-tub-ru.yandex.net/i?id=357590245-05-72&amp;n=21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l="1923" r="1923"/>
          <a:stretch>
            <a:fillRect/>
          </a:stretch>
        </p:blipFill>
        <p:spPr bwMode="auto">
          <a:xfrm>
            <a:off x="1071538" y="714356"/>
            <a:ext cx="6993489" cy="52451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im8-tub-ru.yandex.net/i?id=214016320-57-72&amp;n=21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l="5556" r="5556"/>
          <a:stretch>
            <a:fillRect/>
          </a:stretch>
        </p:blipFill>
        <p:spPr bwMode="auto">
          <a:xfrm>
            <a:off x="1214414" y="785794"/>
            <a:ext cx="6898239" cy="517367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im5-tub-ru.yandex.net/i?id=211798908-36-72&amp;n=21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l="5556" r="5556"/>
          <a:stretch>
            <a:fillRect/>
          </a:stretch>
        </p:blipFill>
        <p:spPr bwMode="auto">
          <a:xfrm>
            <a:off x="1357290" y="857232"/>
            <a:ext cx="6667547" cy="50006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1785918" y="4857760"/>
            <a:ext cx="5486400" cy="1285884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 smtClean="0">
                <a:solidFill>
                  <a:srgbClr val="002060"/>
                </a:solidFill>
                <a:latin typeface="Comic Sans MS" pitchFamily="66" charset="0"/>
              </a:rPr>
              <a:t>milk</a:t>
            </a:r>
            <a:endParaRPr lang="ru-RU" sz="66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pic>
        <p:nvPicPr>
          <p:cNvPr id="11266" name="Picture 2" descr="http://www.yuga.ru/media/milk_b391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t="12500" b="12500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im2-tub-ru.yandex.net/i?id=193561346-64-72&amp;n=21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t="3750" b="3750"/>
          <a:stretch>
            <a:fillRect/>
          </a:stretch>
        </p:blipFill>
        <p:spPr bwMode="auto">
          <a:xfrm>
            <a:off x="785786" y="928670"/>
            <a:ext cx="3469215" cy="2601911"/>
          </a:xfrm>
          <a:prstGeom prst="rect">
            <a:avLst/>
          </a:prstGeom>
          <a:noFill/>
        </p:spPr>
      </p:pic>
      <p:pic>
        <p:nvPicPr>
          <p:cNvPr id="15366" name="Picture 6" descr="http://im4-tub-ru.yandex.net/i?id=457590517-48-72&amp;n=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2714620"/>
            <a:ext cx="3786213" cy="25905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img0.liveinternet.ru/images/attach/c/2/72/100/72100064_confeta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l="7949" r="7949"/>
          <a:stretch>
            <a:fillRect/>
          </a:stretch>
        </p:blipFill>
        <p:spPr bwMode="auto">
          <a:xfrm>
            <a:off x="1792288" y="612775"/>
            <a:ext cx="3278713" cy="2459035"/>
          </a:xfrm>
          <a:prstGeom prst="rect">
            <a:avLst/>
          </a:prstGeom>
          <a:noFill/>
        </p:spPr>
      </p:pic>
      <p:pic>
        <p:nvPicPr>
          <p:cNvPr id="14342" name="Picture 6" descr="http://im7-tub-ru.yandex.net/i?id=240411338-16-72&amp;n=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2000240"/>
            <a:ext cx="3724290" cy="32861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http://im6-tub-ru.yandex.net/i?id=375003253-32-72&amp;n=21"/>
          <p:cNvPicPr>
            <a:picLocks noChangeAspect="1" noChangeArrowheads="1"/>
          </p:cNvPicPr>
          <p:nvPr/>
        </p:nvPicPr>
        <p:blipFill>
          <a:blip r:embed="rId2"/>
          <a:srcRect l="5357" r="5357"/>
          <a:stretch>
            <a:fillRect/>
          </a:stretch>
        </p:blipFill>
        <p:spPr bwMode="auto">
          <a:xfrm>
            <a:off x="0" y="214290"/>
            <a:ext cx="2071702" cy="1553777"/>
          </a:xfrm>
          <a:prstGeom prst="rect">
            <a:avLst/>
          </a:prstGeom>
          <a:noFill/>
        </p:spPr>
      </p:pic>
      <p:pic>
        <p:nvPicPr>
          <p:cNvPr id="8" name="Picture 6" descr="http://im4-tub-ru.yandex.net/i?id=457590517-48-72&amp;n=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16" y="357166"/>
            <a:ext cx="2088188" cy="1428760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57158" y="78579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b="1" dirty="0" smtClean="0">
                <a:solidFill>
                  <a:srgbClr val="0070C0"/>
                </a:solidFill>
                <a:latin typeface="Calibri" pitchFamily="34" charset="0"/>
              </a:rPr>
              <a:t>-Do you like….?</a:t>
            </a:r>
            <a:br>
              <a:rPr lang="en-US" b="1" dirty="0" smtClean="0">
                <a:solidFill>
                  <a:srgbClr val="0070C0"/>
                </a:solidFill>
                <a:latin typeface="Calibri" pitchFamily="34" charset="0"/>
              </a:rPr>
            </a:br>
            <a:r>
              <a:rPr lang="en-US" b="1" dirty="0" smtClean="0">
                <a:solidFill>
                  <a:srgbClr val="0070C0"/>
                </a:solidFill>
                <a:latin typeface="Calibri" pitchFamily="34" charset="0"/>
              </a:rPr>
              <a:t>- Yes, I do./ - No, I don`t.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7" name="Picture 6" descr="http://im7-tub-ru.yandex.net/i?id=240411338-16-72&amp;n=21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4714876" y="4214818"/>
            <a:ext cx="1857388" cy="1428760"/>
          </a:xfrm>
          <a:prstGeom prst="rect">
            <a:avLst/>
          </a:prstGeom>
          <a:noFill/>
        </p:spPr>
      </p:pic>
      <p:pic>
        <p:nvPicPr>
          <p:cNvPr id="9" name="Picture 2" descr="http://im5-tub-ru.yandex.net/i?id=211798908-36-72&amp;n=21"/>
          <p:cNvPicPr>
            <a:picLocks noChangeAspect="1" noChangeArrowheads="1"/>
          </p:cNvPicPr>
          <p:nvPr/>
        </p:nvPicPr>
        <p:blipFill>
          <a:blip r:embed="rId5"/>
          <a:srcRect l="5556" r="5556"/>
          <a:stretch>
            <a:fillRect/>
          </a:stretch>
        </p:blipFill>
        <p:spPr bwMode="auto">
          <a:xfrm>
            <a:off x="285720" y="2786058"/>
            <a:ext cx="1714512" cy="1285884"/>
          </a:xfrm>
          <a:prstGeom prst="rect">
            <a:avLst/>
          </a:prstGeom>
          <a:noFill/>
        </p:spPr>
      </p:pic>
      <p:pic>
        <p:nvPicPr>
          <p:cNvPr id="10" name="Picture 2" descr="http://im8-tub-ru.yandex.net/i?id=214016320-57-72&amp;n=21"/>
          <p:cNvPicPr>
            <a:picLocks noChangeAspect="1" noChangeArrowheads="1"/>
          </p:cNvPicPr>
          <p:nvPr/>
        </p:nvPicPr>
        <p:blipFill>
          <a:blip r:embed="rId6"/>
          <a:srcRect l="5556" r="5556"/>
          <a:stretch>
            <a:fillRect/>
          </a:stretch>
        </p:blipFill>
        <p:spPr bwMode="auto">
          <a:xfrm>
            <a:off x="2357422" y="2714620"/>
            <a:ext cx="1809762" cy="1357322"/>
          </a:xfrm>
          <a:prstGeom prst="rect">
            <a:avLst/>
          </a:prstGeom>
          <a:noFill/>
        </p:spPr>
      </p:pic>
      <p:pic>
        <p:nvPicPr>
          <p:cNvPr id="11" name="Picture 2" descr="http://im0-tub-ru.yandex.net/i?id=357590245-05-72&amp;n=21"/>
          <p:cNvPicPr>
            <a:picLocks noChangeAspect="1" noChangeArrowheads="1"/>
          </p:cNvPicPr>
          <p:nvPr/>
        </p:nvPicPr>
        <p:blipFill>
          <a:blip r:embed="rId7"/>
          <a:srcRect l="1923" r="1923"/>
          <a:stretch>
            <a:fillRect/>
          </a:stretch>
        </p:blipFill>
        <p:spPr bwMode="auto">
          <a:xfrm>
            <a:off x="4643438" y="2518165"/>
            <a:ext cx="2000264" cy="1500199"/>
          </a:xfrm>
          <a:prstGeom prst="rect">
            <a:avLst/>
          </a:prstGeom>
          <a:noFill/>
        </p:spPr>
      </p:pic>
      <p:pic>
        <p:nvPicPr>
          <p:cNvPr id="12" name="Picture 2" descr="http://im4-tub-ru.yandex.net/i?id=460148949-41-72&amp;n=2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14282" y="4357694"/>
            <a:ext cx="1730370" cy="1297778"/>
          </a:xfrm>
          <a:prstGeom prst="rect">
            <a:avLst/>
          </a:prstGeom>
          <a:noFill/>
        </p:spPr>
      </p:pic>
      <p:pic>
        <p:nvPicPr>
          <p:cNvPr id="13" name="Picture 6" descr="http://im2-tub-ru.yandex.net/i?id=115392830-08-72&amp;n=21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357422" y="4286256"/>
            <a:ext cx="1857388" cy="1393041"/>
          </a:xfrm>
          <a:prstGeom prst="rect">
            <a:avLst/>
          </a:prstGeom>
          <a:noFill/>
        </p:spPr>
      </p:pic>
      <p:pic>
        <p:nvPicPr>
          <p:cNvPr id="14" name="Picture 2" descr="http://sdelanounas.ru/images/img/samosoboj.ru/wp-content_uploads_2011_05_bread.jpg"/>
          <p:cNvPicPr>
            <a:picLocks noChangeAspect="1" noChangeArrowheads="1"/>
          </p:cNvPicPr>
          <p:nvPr/>
        </p:nvPicPr>
        <p:blipFill>
          <a:blip r:embed="rId10"/>
          <a:srcRect l="2667" r="2667"/>
          <a:stretch>
            <a:fillRect/>
          </a:stretch>
        </p:blipFill>
        <p:spPr bwMode="auto">
          <a:xfrm>
            <a:off x="6786578" y="2500306"/>
            <a:ext cx="2071702" cy="1553777"/>
          </a:xfrm>
          <a:prstGeom prst="rect">
            <a:avLst/>
          </a:prstGeom>
          <a:noFill/>
        </p:spPr>
      </p:pic>
      <p:pic>
        <p:nvPicPr>
          <p:cNvPr id="16" name="Picture 2" descr="http://www.yuga.ru/media/milk_b391.jpg"/>
          <p:cNvPicPr>
            <a:picLocks noChangeAspect="1" noChangeArrowheads="1"/>
          </p:cNvPicPr>
          <p:nvPr/>
        </p:nvPicPr>
        <p:blipFill>
          <a:blip r:embed="rId11"/>
          <a:srcRect t="12500" b="12500"/>
          <a:stretch>
            <a:fillRect/>
          </a:stretch>
        </p:blipFill>
        <p:spPr bwMode="auto">
          <a:xfrm>
            <a:off x="6786578" y="4191383"/>
            <a:ext cx="2071702" cy="15537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 smtClean="0">
                <a:solidFill>
                  <a:srgbClr val="FF0000"/>
                </a:solidFill>
              </a:rPr>
              <a:t/>
            </a:r>
            <a:br>
              <a:rPr lang="en-US" sz="6000" b="1" dirty="0" smtClean="0">
                <a:solidFill>
                  <a:srgbClr val="FF0000"/>
                </a:solidFill>
              </a:rPr>
            </a:br>
            <a:r>
              <a:rPr lang="en-US" sz="6000" b="1" dirty="0" smtClean="0">
                <a:solidFill>
                  <a:srgbClr val="FF0000"/>
                </a:solidFill>
              </a:rPr>
              <a:t>- </a:t>
            </a:r>
            <a:r>
              <a:rPr lang="en-US" sz="6000" b="1" dirty="0" err="1">
                <a:solidFill>
                  <a:srgbClr val="FF0000"/>
                </a:solidFill>
              </a:rPr>
              <a:t>a</a:t>
            </a:r>
            <a:r>
              <a:rPr lang="en-US" sz="6000" b="1" dirty="0" err="1" smtClean="0">
                <a:solidFill>
                  <a:srgbClr val="FF0000"/>
                </a:solidFill>
              </a:rPr>
              <a:t>r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smtClean="0">
                <a:solidFill>
                  <a:srgbClr val="FF0000"/>
                </a:solidFill>
                <a:latin typeface="Andalus"/>
                <a:cs typeface="Andalus"/>
              </a:rPr>
              <a:t>[a:]</a:t>
            </a:r>
            <a:r>
              <a:rPr lang="ru-RU" sz="6000" b="1" dirty="0" smtClean="0">
                <a:solidFill>
                  <a:srgbClr val="FF0000"/>
                </a:solidFill>
                <a:latin typeface="Andalus"/>
                <a:cs typeface="Andalus"/>
              </a:rPr>
              <a:t>  </a:t>
            </a:r>
            <a:r>
              <a:rPr lang="en-US" sz="5400" b="1" i="1" dirty="0" smtClean="0">
                <a:solidFill>
                  <a:srgbClr val="0070C0"/>
                </a:solidFill>
                <a:latin typeface="Andalus"/>
                <a:cs typeface="Andalus"/>
              </a:rPr>
              <a:t>(</a:t>
            </a:r>
            <a:r>
              <a:rPr lang="ru-RU" sz="5400" b="1" i="1" dirty="0" smtClean="0">
                <a:solidFill>
                  <a:srgbClr val="0070C0"/>
                </a:solidFill>
                <a:latin typeface="Andalus"/>
                <a:cs typeface="Andalus"/>
              </a:rPr>
              <a:t>перед согласной)</a:t>
            </a:r>
            <a:endParaRPr lang="ru-RU" sz="5400" b="1" i="1" dirty="0">
              <a:solidFill>
                <a:srgbClr val="0070C0"/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latin typeface="Comic Sans MS" pitchFamily="66" charset="0"/>
              </a:rPr>
              <a:t>p</a:t>
            </a:r>
            <a:r>
              <a:rPr lang="en-US" sz="4400" b="1" dirty="0" smtClean="0">
                <a:solidFill>
                  <a:srgbClr val="C00000"/>
                </a:solidFill>
                <a:latin typeface="Comic Sans MS" pitchFamily="66" charset="0"/>
              </a:rPr>
              <a:t>ar</a:t>
            </a:r>
            <a:r>
              <a:rPr lang="en-US" sz="4400" b="1" dirty="0" smtClean="0">
                <a:solidFill>
                  <a:srgbClr val="0070C0"/>
                </a:solidFill>
                <a:latin typeface="Comic Sans MS" pitchFamily="66" charset="0"/>
              </a:rPr>
              <a:t>k</a:t>
            </a:r>
          </a:p>
          <a:p>
            <a:r>
              <a:rPr lang="en-US" sz="4400" b="1" dirty="0" smtClean="0">
                <a:latin typeface="Comic Sans MS" pitchFamily="66" charset="0"/>
              </a:rPr>
              <a:t>f</a:t>
            </a:r>
            <a:r>
              <a:rPr lang="en-US" sz="4400" b="1" dirty="0" smtClean="0">
                <a:solidFill>
                  <a:srgbClr val="C00000"/>
                </a:solidFill>
                <a:latin typeface="Comic Sans MS" pitchFamily="66" charset="0"/>
              </a:rPr>
              <a:t>ar</a:t>
            </a:r>
            <a:r>
              <a:rPr lang="en-US" sz="4400" b="1" dirty="0" smtClean="0">
                <a:solidFill>
                  <a:srgbClr val="0070C0"/>
                </a:solidFill>
                <a:latin typeface="Comic Sans MS" pitchFamily="66" charset="0"/>
              </a:rPr>
              <a:t>m</a:t>
            </a:r>
          </a:p>
          <a:p>
            <a:r>
              <a:rPr lang="en-US" sz="4400" b="1" dirty="0" smtClean="0">
                <a:latin typeface="Comic Sans MS" pitchFamily="66" charset="0"/>
              </a:rPr>
              <a:t>f</a:t>
            </a:r>
            <a:r>
              <a:rPr lang="en-US" sz="4400" b="1" dirty="0" smtClean="0">
                <a:solidFill>
                  <a:srgbClr val="C00000"/>
                </a:solidFill>
                <a:latin typeface="Comic Sans MS" pitchFamily="66" charset="0"/>
              </a:rPr>
              <a:t>ar</a:t>
            </a:r>
            <a:r>
              <a:rPr lang="en-US" sz="4400" b="1" dirty="0" smtClean="0">
                <a:solidFill>
                  <a:srgbClr val="0070C0"/>
                </a:solidFill>
                <a:latin typeface="Comic Sans MS" pitchFamily="66" charset="0"/>
              </a:rPr>
              <a:t>m</a:t>
            </a:r>
            <a:r>
              <a:rPr lang="en-US" sz="4400" b="1" dirty="0" smtClean="0">
                <a:latin typeface="Comic Sans MS" pitchFamily="66" charset="0"/>
              </a:rPr>
              <a:t>er</a:t>
            </a:r>
          </a:p>
          <a:p>
            <a:r>
              <a:rPr lang="en-US" sz="4400" b="1" dirty="0" smtClean="0">
                <a:latin typeface="Comic Sans MS" pitchFamily="66" charset="0"/>
              </a:rPr>
              <a:t>sm</a:t>
            </a:r>
            <a:r>
              <a:rPr lang="en-US" sz="4400" b="1" dirty="0" smtClean="0">
                <a:solidFill>
                  <a:srgbClr val="C00000"/>
                </a:solidFill>
                <a:latin typeface="Comic Sans MS" pitchFamily="66" charset="0"/>
              </a:rPr>
              <a:t>ar</a:t>
            </a:r>
            <a:r>
              <a:rPr lang="en-US" sz="4400" b="1" dirty="0" smtClean="0">
                <a:solidFill>
                  <a:srgbClr val="0070C0"/>
                </a:solidFill>
                <a:latin typeface="Comic Sans MS" pitchFamily="66" charset="0"/>
              </a:rPr>
              <a:t>t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latin typeface="Comic Sans MS" pitchFamily="66" charset="0"/>
              </a:rPr>
              <a:t>c</a:t>
            </a:r>
            <a:r>
              <a:rPr lang="en-US" sz="4400" b="1" dirty="0" smtClean="0">
                <a:solidFill>
                  <a:srgbClr val="C00000"/>
                </a:solidFill>
                <a:latin typeface="Comic Sans MS" pitchFamily="66" charset="0"/>
              </a:rPr>
              <a:t>ar</a:t>
            </a:r>
          </a:p>
          <a:p>
            <a:r>
              <a:rPr lang="en-US" sz="4400" b="1" dirty="0" smtClean="0">
                <a:latin typeface="Comic Sans MS" pitchFamily="66" charset="0"/>
              </a:rPr>
              <a:t>d</a:t>
            </a:r>
            <a:r>
              <a:rPr lang="en-US" sz="4400" b="1" dirty="0" smtClean="0">
                <a:solidFill>
                  <a:srgbClr val="C00000"/>
                </a:solidFill>
                <a:latin typeface="Comic Sans MS" pitchFamily="66" charset="0"/>
              </a:rPr>
              <a:t>ar</a:t>
            </a:r>
            <a:r>
              <a:rPr lang="en-US" sz="4400" b="1" dirty="0" smtClean="0">
                <a:solidFill>
                  <a:srgbClr val="0070C0"/>
                </a:solidFill>
                <a:latin typeface="Comic Sans MS" pitchFamily="66" charset="0"/>
              </a:rPr>
              <a:t>k</a:t>
            </a:r>
          </a:p>
          <a:p>
            <a:r>
              <a:rPr lang="en-US" sz="4400" b="1" dirty="0" smtClean="0">
                <a:solidFill>
                  <a:srgbClr val="FF0000"/>
                </a:solidFill>
                <a:latin typeface="Comic Sans MS" pitchFamily="66" charset="0"/>
              </a:rPr>
              <a:t>are</a:t>
            </a:r>
            <a:endParaRPr lang="ru-RU" sz="44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en-US" sz="4400" b="1" dirty="0" smtClean="0">
                <a:latin typeface="Comic Sans MS" pitchFamily="66" charset="0"/>
              </a:rPr>
              <a:t>M</a:t>
            </a:r>
            <a:r>
              <a:rPr lang="en-US" sz="4400" b="1" dirty="0" smtClean="0">
                <a:solidFill>
                  <a:srgbClr val="C00000"/>
                </a:solidFill>
                <a:latin typeface="Comic Sans MS" pitchFamily="66" charset="0"/>
              </a:rPr>
              <a:t>ar</a:t>
            </a:r>
            <a:r>
              <a:rPr lang="en-US" sz="4400" b="1" dirty="0" smtClean="0">
                <a:solidFill>
                  <a:srgbClr val="0070C0"/>
                </a:solidFill>
                <a:latin typeface="Comic Sans MS" pitchFamily="66" charset="0"/>
              </a:rPr>
              <a:t>k</a:t>
            </a:r>
            <a:endParaRPr lang="ru-RU" sz="44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 smtClean="0">
                <a:solidFill>
                  <a:srgbClr val="FF0000"/>
                </a:solidFill>
              </a:rPr>
              <a:t/>
            </a:r>
            <a:br>
              <a:rPr lang="en-US" sz="6000" b="1" dirty="0" smtClean="0">
                <a:solidFill>
                  <a:srgbClr val="FF0000"/>
                </a:solidFill>
              </a:rPr>
            </a:br>
            <a:r>
              <a:rPr lang="en-US" sz="6000" b="1" dirty="0" smtClean="0">
                <a:solidFill>
                  <a:srgbClr val="FF0000"/>
                </a:solidFill>
              </a:rPr>
              <a:t>- </a:t>
            </a:r>
            <a:r>
              <a:rPr lang="en-US" sz="6000" b="1" dirty="0" err="1">
                <a:solidFill>
                  <a:srgbClr val="FF0000"/>
                </a:solidFill>
              </a:rPr>
              <a:t>a</a:t>
            </a:r>
            <a:r>
              <a:rPr lang="en-US" sz="6000" b="1" dirty="0" err="1" smtClean="0">
                <a:solidFill>
                  <a:srgbClr val="FF0000"/>
                </a:solidFill>
              </a:rPr>
              <a:t>r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smtClean="0">
                <a:solidFill>
                  <a:srgbClr val="FF0000"/>
                </a:solidFill>
                <a:latin typeface="Andalus"/>
                <a:cs typeface="Andalus"/>
              </a:rPr>
              <a:t>[a:]</a:t>
            </a:r>
            <a:r>
              <a:rPr lang="ru-RU" sz="6000" b="1" dirty="0" smtClean="0">
                <a:solidFill>
                  <a:srgbClr val="FF0000"/>
                </a:solidFill>
                <a:latin typeface="Andalus"/>
                <a:cs typeface="Andalus"/>
              </a:rPr>
              <a:t>  </a:t>
            </a:r>
            <a:r>
              <a:rPr lang="en-US" sz="5400" b="1" i="1" dirty="0" smtClean="0">
                <a:solidFill>
                  <a:srgbClr val="0070C0"/>
                </a:solidFill>
                <a:latin typeface="Andalus"/>
                <a:cs typeface="Andalus"/>
              </a:rPr>
              <a:t>(</a:t>
            </a:r>
            <a:r>
              <a:rPr lang="ru-RU" sz="5400" b="1" i="1" dirty="0" smtClean="0">
                <a:solidFill>
                  <a:srgbClr val="0070C0"/>
                </a:solidFill>
                <a:latin typeface="Andalus"/>
                <a:cs typeface="Andalus"/>
              </a:rPr>
              <a:t>перед согласной)</a:t>
            </a:r>
            <a:endParaRPr lang="ru-RU" sz="5400" b="1" i="1" dirty="0">
              <a:solidFill>
                <a:srgbClr val="0070C0"/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7901014" cy="395128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6000" b="1" dirty="0" smtClean="0">
                <a:latin typeface="Comic Sans MS" pitchFamily="66" charset="0"/>
              </a:rPr>
              <a:t>car  are  dark  Mark farmer smart  farm  park</a:t>
            </a:r>
          </a:p>
          <a:p>
            <a:endParaRPr lang="en-US" sz="4400" b="1" dirty="0" smtClean="0">
              <a:latin typeface="Comic Sans MS" pitchFamily="66" charset="0"/>
            </a:endParaRPr>
          </a:p>
          <a:p>
            <a:endParaRPr lang="ru-RU" sz="4400" b="1" dirty="0" smtClean="0">
              <a:latin typeface="Comic Sans MS" pitchFamily="66" charset="0"/>
            </a:endParaRPr>
          </a:p>
          <a:p>
            <a:endParaRPr lang="en-US" sz="4400" b="1" dirty="0" smtClean="0">
              <a:latin typeface="Comic Sans MS" pitchFamily="66" charset="0"/>
            </a:endParaRPr>
          </a:p>
          <a:p>
            <a:endParaRPr lang="en-US" sz="4400" b="1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11"/>
          <p:cNvSpPr>
            <a:spLocks noGrp="1"/>
          </p:cNvSpPr>
          <p:nvPr/>
        </p:nvSpPr>
        <p:spPr>
          <a:xfrm>
            <a:off x="714348" y="785794"/>
            <a:ext cx="8001056" cy="55007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4400" b="1" dirty="0">
              <a:latin typeface="Comic Sans MS" pitchFamily="66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FontTx/>
              <a:buChar char="-"/>
            </a:pPr>
            <a:r>
              <a:rPr lang="en-US" b="1" dirty="0" smtClean="0">
                <a:solidFill>
                  <a:srgbClr val="660033"/>
                </a:solidFill>
                <a:latin typeface="Comic Sans MS" pitchFamily="66" charset="0"/>
              </a:rPr>
              <a:t>Do you like   ?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itchFamily="66" charset="0"/>
              </a:rPr>
              <a:t>(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itchFamily="66" charset="0"/>
              </a:rPr>
              <a:t>Ты любишь…?)</a:t>
            </a:r>
            <a:endParaRPr lang="en-US" b="1" dirty="0" smtClean="0">
              <a:solidFill>
                <a:schemeClr val="tx1">
                  <a:lumMod val="95000"/>
                  <a:lumOff val="5000"/>
                </a:schemeClr>
              </a:solidFill>
              <a:latin typeface="Comic Sans MS" pitchFamily="66" charset="0"/>
            </a:endParaRPr>
          </a:p>
          <a:p>
            <a:pPr>
              <a:buFontTx/>
              <a:buChar char="-"/>
            </a:pPr>
            <a:r>
              <a:rPr lang="en-US" b="1" dirty="0" smtClean="0">
                <a:solidFill>
                  <a:srgbClr val="008000"/>
                </a:solidFill>
                <a:latin typeface="Comic Sans MS" pitchFamily="66" charset="0"/>
              </a:rPr>
              <a:t>Would you like (some)….?</a:t>
            </a:r>
            <a:r>
              <a:rPr lang="ru-RU" b="1" dirty="0" smtClean="0">
                <a:solidFill>
                  <a:srgbClr val="008000"/>
                </a:solidFill>
                <a:latin typeface="Comic Sans MS" pitchFamily="66" charset="0"/>
              </a:rPr>
              <a:t>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itchFamily="66" charset="0"/>
              </a:rPr>
              <a:t>(Ты хочешь                немного…?)</a:t>
            </a:r>
            <a:endParaRPr lang="en-US" b="1" dirty="0" smtClean="0">
              <a:solidFill>
                <a:schemeClr val="tx1">
                  <a:lumMod val="95000"/>
                  <a:lumOff val="5000"/>
                </a:schemeClr>
              </a:solidFill>
              <a:latin typeface="Comic Sans MS" pitchFamily="66" charset="0"/>
            </a:endParaRPr>
          </a:p>
          <a:p>
            <a:pPr>
              <a:buFontTx/>
              <a:buChar char="-"/>
            </a:pPr>
            <a:endParaRPr lang="en-US" b="1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en-US" b="1" dirty="0" smtClean="0">
                <a:solidFill>
                  <a:srgbClr val="660033"/>
                </a:solidFill>
                <a:latin typeface="Comic Sans MS" pitchFamily="66" charset="0"/>
              </a:rPr>
              <a:t>- Yes, I do. / -</a:t>
            </a:r>
            <a:r>
              <a:rPr lang="en-US" b="1" dirty="0" err="1" smtClean="0">
                <a:solidFill>
                  <a:srgbClr val="660033"/>
                </a:solidFill>
                <a:latin typeface="Comic Sans MS" pitchFamily="66" charset="0"/>
              </a:rPr>
              <a:t>No,I</a:t>
            </a:r>
            <a:r>
              <a:rPr lang="en-US" b="1" dirty="0" smtClean="0">
                <a:solidFill>
                  <a:srgbClr val="660033"/>
                </a:solidFill>
                <a:latin typeface="Comic Sans MS" pitchFamily="66" charset="0"/>
              </a:rPr>
              <a:t> don`t.</a:t>
            </a:r>
          </a:p>
          <a:p>
            <a:pPr>
              <a:buFontTx/>
              <a:buChar char="-"/>
            </a:pPr>
            <a:r>
              <a:rPr lang="en-US" b="1" dirty="0" smtClean="0">
                <a:solidFill>
                  <a:srgbClr val="008000"/>
                </a:solidFill>
                <a:latin typeface="Comic Sans MS" pitchFamily="66" charset="0"/>
              </a:rPr>
              <a:t>Yes, please. / -No, thank you.</a:t>
            </a:r>
          </a:p>
          <a:p>
            <a:pPr>
              <a:buNone/>
            </a:pPr>
            <a:endParaRPr lang="en-US" b="1" dirty="0" smtClean="0">
              <a:solidFill>
                <a:srgbClr val="008000"/>
              </a:solidFill>
              <a:latin typeface="Comic Sans MS" pitchFamily="66" charset="0"/>
            </a:endParaRPr>
          </a:p>
          <a:p>
            <a:pPr>
              <a:buFontTx/>
              <a:buChar char="-"/>
            </a:pPr>
            <a:r>
              <a:rPr lang="en-US" b="1" dirty="0" smtClean="0">
                <a:solidFill>
                  <a:srgbClr val="002060"/>
                </a:solidFill>
                <a:latin typeface="Comic Sans MS" pitchFamily="66" charset="0"/>
              </a:rPr>
              <a:t> Help yourself!</a:t>
            </a:r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itchFamily="66" charset="0"/>
              </a:rPr>
              <a:t>(Угощайся!)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http://www.yuga.ru/media/milk_b391.jpg"/>
          <p:cNvPicPr>
            <a:picLocks noChangeAspect="1" noChangeArrowheads="1"/>
          </p:cNvPicPr>
          <p:nvPr/>
        </p:nvPicPr>
        <p:blipFill>
          <a:blip r:embed="rId2"/>
          <a:srcRect t="12500" b="12500"/>
          <a:stretch>
            <a:fillRect/>
          </a:stretch>
        </p:blipFill>
        <p:spPr bwMode="auto">
          <a:xfrm>
            <a:off x="6929454" y="3714752"/>
            <a:ext cx="1881201" cy="1410900"/>
          </a:xfrm>
          <a:prstGeom prst="rect">
            <a:avLst/>
          </a:prstGeom>
          <a:noFill/>
        </p:spPr>
      </p:pic>
      <p:pic>
        <p:nvPicPr>
          <p:cNvPr id="14" name="Picture 2" descr="http://sdelanounas.ru/images/img/samosoboj.ru/wp-content_uploads_2011_05_bread.jpg"/>
          <p:cNvPicPr>
            <a:picLocks noChangeAspect="1" noChangeArrowheads="1"/>
          </p:cNvPicPr>
          <p:nvPr/>
        </p:nvPicPr>
        <p:blipFill>
          <a:blip r:embed="rId3"/>
          <a:srcRect l="2667" r="2667"/>
          <a:stretch>
            <a:fillRect/>
          </a:stretch>
        </p:blipFill>
        <p:spPr bwMode="auto">
          <a:xfrm>
            <a:off x="6858016" y="2000240"/>
            <a:ext cx="2071702" cy="1553777"/>
          </a:xfrm>
          <a:prstGeom prst="rect">
            <a:avLst/>
          </a:prstGeom>
          <a:noFill/>
        </p:spPr>
      </p:pic>
      <p:pic>
        <p:nvPicPr>
          <p:cNvPr id="12" name="Picture 2" descr="http://im4-tub-ru.yandex.net/i?id=460148949-41-72&amp;n=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3571876"/>
            <a:ext cx="1944684" cy="1297778"/>
          </a:xfrm>
          <a:prstGeom prst="rect">
            <a:avLst/>
          </a:prstGeom>
          <a:noFill/>
        </p:spPr>
      </p:pic>
      <p:pic>
        <p:nvPicPr>
          <p:cNvPr id="9" name="Picture 2" descr="http://im5-tub-ru.yandex.net/i?id=211798908-36-72&amp;n=21"/>
          <p:cNvPicPr>
            <a:picLocks noChangeAspect="1" noChangeArrowheads="1"/>
          </p:cNvPicPr>
          <p:nvPr/>
        </p:nvPicPr>
        <p:blipFill>
          <a:blip r:embed="rId5"/>
          <a:srcRect l="5556" r="5556"/>
          <a:stretch>
            <a:fillRect/>
          </a:stretch>
        </p:blipFill>
        <p:spPr bwMode="auto">
          <a:xfrm>
            <a:off x="357158" y="1928802"/>
            <a:ext cx="1714512" cy="1357322"/>
          </a:xfrm>
          <a:prstGeom prst="rect">
            <a:avLst/>
          </a:prstGeom>
          <a:noFill/>
        </p:spPr>
      </p:pic>
      <p:pic>
        <p:nvPicPr>
          <p:cNvPr id="8" name="Picture 6" descr="http://im4-tub-ru.yandex.net/i?id=457590517-48-72&amp;n=2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858016" y="357166"/>
            <a:ext cx="2088188" cy="1428760"/>
          </a:xfrm>
          <a:prstGeom prst="rect">
            <a:avLst/>
          </a:prstGeom>
          <a:noFill/>
        </p:spPr>
      </p:pic>
      <p:pic>
        <p:nvPicPr>
          <p:cNvPr id="15" name="Picture 2" descr="http://im6-tub-ru.yandex.net/i?id=375003253-32-72&amp;n=21"/>
          <p:cNvPicPr>
            <a:picLocks noChangeAspect="1" noChangeArrowheads="1"/>
          </p:cNvPicPr>
          <p:nvPr/>
        </p:nvPicPr>
        <p:blipFill>
          <a:blip r:embed="rId7"/>
          <a:srcRect l="5357" r="5357"/>
          <a:stretch>
            <a:fillRect/>
          </a:stretch>
        </p:blipFill>
        <p:spPr bwMode="auto">
          <a:xfrm>
            <a:off x="285720" y="214290"/>
            <a:ext cx="1881200" cy="1410901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00034" y="1785926"/>
            <a:ext cx="8229600" cy="221457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660033"/>
                </a:solidFill>
                <a:latin typeface="Comic Sans MS" pitchFamily="66" charset="0"/>
              </a:rPr>
              <a:t>-Do you like   ? </a:t>
            </a:r>
            <a:br>
              <a:rPr lang="en-US" b="1" dirty="0" smtClean="0">
                <a:solidFill>
                  <a:srgbClr val="660033"/>
                </a:solidFill>
                <a:latin typeface="Comic Sans MS" pitchFamily="66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7" name="Picture 6" descr="http://im7-tub-ru.yandex.net/i?id=240411338-16-72&amp;n=21"/>
          <p:cNvPicPr>
            <a:picLocks noGrp="1" noChangeAspect="1" noChangeArrowheads="1"/>
          </p:cNvPicPr>
          <p:nvPr>
            <p:ph idx="1"/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7000892" y="5286388"/>
            <a:ext cx="1785950" cy="1373808"/>
          </a:xfrm>
          <a:prstGeom prst="rect">
            <a:avLst/>
          </a:prstGeom>
          <a:noFill/>
        </p:spPr>
      </p:pic>
      <p:pic>
        <p:nvPicPr>
          <p:cNvPr id="10" name="Picture 2" descr="http://im8-tub-ru.yandex.net/i?id=214016320-57-72&amp;n=21"/>
          <p:cNvPicPr>
            <a:picLocks noChangeAspect="1" noChangeArrowheads="1"/>
          </p:cNvPicPr>
          <p:nvPr/>
        </p:nvPicPr>
        <p:blipFill>
          <a:blip r:embed="rId9"/>
          <a:srcRect l="5556" r="5556"/>
          <a:stretch>
            <a:fillRect/>
          </a:stretch>
        </p:blipFill>
        <p:spPr bwMode="auto">
          <a:xfrm>
            <a:off x="2571736" y="285728"/>
            <a:ext cx="1809762" cy="1357322"/>
          </a:xfrm>
          <a:prstGeom prst="rect">
            <a:avLst/>
          </a:prstGeom>
          <a:noFill/>
        </p:spPr>
      </p:pic>
      <p:pic>
        <p:nvPicPr>
          <p:cNvPr id="11" name="Picture 2" descr="http://im0-tub-ru.yandex.net/i?id=357590245-05-72&amp;n=21"/>
          <p:cNvPicPr>
            <a:picLocks noChangeAspect="1" noChangeArrowheads="1"/>
          </p:cNvPicPr>
          <p:nvPr/>
        </p:nvPicPr>
        <p:blipFill>
          <a:blip r:embed="rId10"/>
          <a:srcRect l="1923" r="1923"/>
          <a:stretch>
            <a:fillRect/>
          </a:stretch>
        </p:blipFill>
        <p:spPr bwMode="auto">
          <a:xfrm>
            <a:off x="4643438" y="285728"/>
            <a:ext cx="2000264" cy="1285884"/>
          </a:xfrm>
          <a:prstGeom prst="rect">
            <a:avLst/>
          </a:prstGeom>
          <a:noFill/>
        </p:spPr>
      </p:pic>
      <p:pic>
        <p:nvPicPr>
          <p:cNvPr id="13" name="Picture 6" descr="http://im2-tub-ru.yandex.net/i?id=115392830-08-72&amp;n=21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57158" y="5143512"/>
            <a:ext cx="1785950" cy="1339463"/>
          </a:xfrm>
          <a:prstGeom prst="rect">
            <a:avLst/>
          </a:prstGeom>
          <a:noFill/>
        </p:spPr>
      </p:pic>
      <p:sp>
        <p:nvSpPr>
          <p:cNvPr id="18" name="Прямоугольник 17"/>
          <p:cNvSpPr/>
          <p:nvPr/>
        </p:nvSpPr>
        <p:spPr>
          <a:xfrm>
            <a:off x="2285984" y="4786322"/>
            <a:ext cx="45720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Comic Sans MS" pitchFamily="66" charset="0"/>
              </a:rPr>
              <a:t> Help yourself!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928662" y="3429000"/>
            <a:ext cx="721523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dirty="0" smtClean="0">
                <a:solidFill>
                  <a:srgbClr val="660033"/>
                </a:solidFill>
                <a:latin typeface="Comic Sans MS" pitchFamily="66" charset="0"/>
              </a:rPr>
              <a:t>- Yes, I do. / -</a:t>
            </a:r>
            <a:r>
              <a:rPr lang="en-US" sz="2800" b="1" dirty="0" err="1" smtClean="0">
                <a:solidFill>
                  <a:srgbClr val="660033"/>
                </a:solidFill>
                <a:latin typeface="Comic Sans MS" pitchFamily="66" charset="0"/>
              </a:rPr>
              <a:t>No,I</a:t>
            </a:r>
            <a:r>
              <a:rPr lang="en-US" sz="2800" b="1" dirty="0" smtClean="0">
                <a:solidFill>
                  <a:srgbClr val="660033"/>
                </a:solidFill>
                <a:latin typeface="Comic Sans MS" pitchFamily="66" charset="0"/>
              </a:rPr>
              <a:t> don`t.</a:t>
            </a:r>
          </a:p>
          <a:p>
            <a:pPr lvl="0" algn="ctr">
              <a:buFontTx/>
              <a:buChar char="-"/>
            </a:pPr>
            <a:r>
              <a:rPr lang="en-US" sz="2800" b="1" dirty="0" smtClean="0">
                <a:solidFill>
                  <a:srgbClr val="008000"/>
                </a:solidFill>
                <a:latin typeface="Comic Sans MS" pitchFamily="66" charset="0"/>
              </a:rPr>
              <a:t>Yes, please. / -No, thank you.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1500166" y="2643182"/>
            <a:ext cx="53578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dirty="0" smtClean="0">
                <a:solidFill>
                  <a:srgbClr val="008000"/>
                </a:solidFill>
                <a:latin typeface="Comic Sans MS" pitchFamily="66" charset="0"/>
              </a:rPr>
              <a:t>-Would you like (some)….?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857760"/>
            <a:ext cx="5486400" cy="1314440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 smtClean="0">
                <a:solidFill>
                  <a:srgbClr val="002060"/>
                </a:solidFill>
                <a:latin typeface="Comic Sans MS" pitchFamily="66" charset="0"/>
              </a:rPr>
              <a:t>juice</a:t>
            </a:r>
            <a:endParaRPr lang="ru-RU" sz="66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pic>
        <p:nvPicPr>
          <p:cNvPr id="22530" name="Picture 2" descr="http://im6-tub-ru.yandex.net/i?id=375003253-32-72&amp;n=21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l="5357" r="5357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072074"/>
            <a:ext cx="5486400" cy="1100126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 smtClean="0">
                <a:solidFill>
                  <a:srgbClr val="002060"/>
                </a:solidFill>
                <a:latin typeface="Comic Sans MS" pitchFamily="66" charset="0"/>
              </a:rPr>
              <a:t>bread</a:t>
            </a:r>
            <a:endParaRPr lang="ru-RU" sz="66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pic>
        <p:nvPicPr>
          <p:cNvPr id="21506" name="Picture 2" descr="http://sdelanounas.ru/images/img/samosoboj.ru/wp-content_uploads_2011_05_bread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l="2667" r="2667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77500" lnSpcReduction="20000"/>
          </a:bodyPr>
          <a:lstStyle/>
          <a:p>
            <a:pPr algn="ctr"/>
            <a:r>
              <a:rPr lang="en-US" sz="7000" b="1" dirty="0">
                <a:solidFill>
                  <a:srgbClr val="002060"/>
                </a:solidFill>
                <a:latin typeface="Comic Sans MS" pitchFamily="66" charset="0"/>
              </a:rPr>
              <a:t>a</a:t>
            </a:r>
            <a:r>
              <a:rPr lang="en-US" sz="7000" b="1" dirty="0" smtClean="0">
                <a:solidFill>
                  <a:srgbClr val="002060"/>
                </a:solidFill>
                <a:latin typeface="Comic Sans MS" pitchFamily="66" charset="0"/>
              </a:rPr>
              <a:t>n egg   eggs</a:t>
            </a:r>
            <a:endParaRPr lang="ru-RU" sz="7000" b="1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endParaRPr lang="en-US" dirty="0" smtClean="0"/>
          </a:p>
        </p:txBody>
      </p:sp>
      <p:pic>
        <p:nvPicPr>
          <p:cNvPr id="20482" name="Picture 2" descr="http://im4-tub-ru.yandex.net/i?id=460148949-41-72&amp;n=21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286116" y="1333472"/>
            <a:ext cx="4429156" cy="3321868"/>
          </a:xfrm>
          <a:prstGeom prst="rect">
            <a:avLst/>
          </a:prstGeom>
          <a:noFill/>
        </p:spPr>
      </p:pic>
      <p:pic>
        <p:nvPicPr>
          <p:cNvPr id="20484" name="Picture 4" descr="http://im7-tub-ru.yandex.net/i?id=352418241-49-72&amp;n=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0166" y="714356"/>
            <a:ext cx="2143140" cy="24353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57356" y="5143512"/>
            <a:ext cx="5486400" cy="1019176"/>
          </a:xfrm>
        </p:spPr>
        <p:txBody>
          <a:bodyPr>
            <a:noAutofit/>
          </a:bodyPr>
          <a:lstStyle/>
          <a:p>
            <a:pPr algn="ctr"/>
            <a:r>
              <a:rPr lang="en-US" sz="7200" b="1" dirty="0" smtClean="0">
                <a:solidFill>
                  <a:srgbClr val="002060"/>
                </a:solidFill>
                <a:latin typeface="Comic Sans MS" pitchFamily="66" charset="0"/>
              </a:rPr>
              <a:t>ham</a:t>
            </a:r>
            <a:endParaRPr lang="ru-RU" sz="72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pic>
        <p:nvPicPr>
          <p:cNvPr id="19462" name="Picture 6" descr="http://im2-tub-ru.yandex.net/i?id=115392830-08-72&amp;n=21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929198"/>
            <a:ext cx="5486400" cy="1243002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 smtClean="0">
                <a:solidFill>
                  <a:srgbClr val="002060"/>
                </a:solidFill>
                <a:latin typeface="Comic Sans MS" pitchFamily="66" charset="0"/>
              </a:rPr>
              <a:t>fish</a:t>
            </a:r>
            <a:endParaRPr lang="ru-RU" sz="66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pic>
        <p:nvPicPr>
          <p:cNvPr id="18434" name="Picture 2" descr="http://im0-tub-ru.yandex.net/i?id=357590245-05-72&amp;n=21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l="1923" r="1923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85918" y="5000636"/>
            <a:ext cx="5486400" cy="804862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 smtClean="0">
                <a:solidFill>
                  <a:srgbClr val="002060"/>
                </a:solidFill>
                <a:latin typeface="Comic Sans MS" pitchFamily="66" charset="0"/>
              </a:rPr>
              <a:t>cheese</a:t>
            </a:r>
            <a:endParaRPr lang="ru-RU" sz="66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pic>
        <p:nvPicPr>
          <p:cNvPr id="17410" name="Picture 2" descr="http://im8-tub-ru.yandex.net/i?id=214016320-57-72&amp;n=21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l="5556" r="5556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929198"/>
            <a:ext cx="5486400" cy="1243002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 smtClean="0">
                <a:solidFill>
                  <a:srgbClr val="002060"/>
                </a:solidFill>
                <a:latin typeface="Comic Sans MS" pitchFamily="66" charset="0"/>
              </a:rPr>
              <a:t>butter</a:t>
            </a:r>
            <a:endParaRPr lang="ru-RU" sz="66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pic>
        <p:nvPicPr>
          <p:cNvPr id="16386" name="Picture 2" descr="http://im5-tub-ru.yandex.net/i?id=211798908-36-72&amp;n=21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l="5556" r="5556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122</Words>
  <Application>Microsoft Office PowerPoint</Application>
  <PresentationFormat>Экран (4:3)</PresentationFormat>
  <Paragraphs>40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Тема Office</vt:lpstr>
      <vt:lpstr>Enjoy English 3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-Do you like….? - Yes, I do./ - No, I don`t.  </vt:lpstr>
      <vt:lpstr> - ar [a:]  (перед согласной)</vt:lpstr>
      <vt:lpstr> - ar [a:]  (перед согласной)</vt:lpstr>
      <vt:lpstr>Презентация PowerPoint</vt:lpstr>
      <vt:lpstr>-Do you like   ?  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10</cp:revision>
  <dcterms:created xsi:type="dcterms:W3CDTF">2012-09-18T17:03:32Z</dcterms:created>
  <dcterms:modified xsi:type="dcterms:W3CDTF">2015-12-05T17:19:43Z</dcterms:modified>
</cp:coreProperties>
</file>